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6" r:id="rId5"/>
    <p:sldId id="272" r:id="rId6"/>
    <p:sldId id="271" r:id="rId7"/>
    <p:sldId id="273" r:id="rId8"/>
    <p:sldId id="275" r:id="rId9"/>
    <p:sldId id="276" r:id="rId10"/>
    <p:sldId id="280" r:id="rId11"/>
    <p:sldId id="282" r:id="rId12"/>
    <p:sldId id="281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92"/>
    <a:srgbClr val="F4EBE2"/>
    <a:srgbClr val="004A68"/>
    <a:srgbClr val="07C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26" autoAdjust="0"/>
    <p:restoredTop sz="94660"/>
  </p:normalViewPr>
  <p:slideViewPr>
    <p:cSldViewPr snapToGrid="0">
      <p:cViewPr varScale="1">
        <p:scale>
          <a:sx n="50" d="100"/>
          <a:sy n="50" d="100"/>
        </p:scale>
        <p:origin x="5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5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7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9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5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3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2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4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66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3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84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78440" y="1767114"/>
            <a:ext cx="8035120" cy="3323771"/>
          </a:xfrm>
          <a:prstGeom prst="roundRect">
            <a:avLst>
              <a:gd name="adj" fmla="val 6402"/>
            </a:avLst>
          </a:prstGeom>
          <a:solidFill>
            <a:schemeClr val="bg1"/>
          </a:solidFill>
          <a:ln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004A68"/>
                </a:solidFill>
              </a:rPr>
              <a:t>IoT </a:t>
            </a:r>
            <a:r>
              <a:rPr lang="ko-KR" altLang="en-US" sz="4800" b="1" kern="0" dirty="0">
                <a:solidFill>
                  <a:srgbClr val="004A68"/>
                </a:solidFill>
              </a:rPr>
              <a:t>기술을 활용한</a:t>
            </a:r>
            <a:endParaRPr lang="en-US" altLang="ko-KR" sz="4800" b="1" kern="0" dirty="0">
              <a:solidFill>
                <a:srgbClr val="004A68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srgbClr val="004A68"/>
                </a:solidFill>
              </a:rPr>
              <a:t>스마트 통발 </a:t>
            </a:r>
            <a:endParaRPr lang="en-US" altLang="ko-KR" sz="4800" b="1" kern="0" dirty="0">
              <a:solidFill>
                <a:srgbClr val="004A68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i="1" dirty="0">
                <a:solidFill>
                  <a:srgbClr val="004A68"/>
                </a:solidFill>
              </a:rPr>
              <a:t>Smart Fish-trap Using IoT Technology</a:t>
            </a:r>
            <a:endParaRPr lang="en-US" altLang="ko-KR" i="1" dirty="0">
              <a:solidFill>
                <a:srgbClr val="004A6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4B563A-4A18-4120-BF37-FDD497BDB112}"/>
              </a:ext>
            </a:extLst>
          </p:cNvPr>
          <p:cNvSpPr txBox="1"/>
          <p:nvPr/>
        </p:nvSpPr>
        <p:spPr>
          <a:xfrm>
            <a:off x="8521909" y="5428534"/>
            <a:ext cx="36551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004A68"/>
                </a:solidFill>
              </a:rPr>
              <a:t>Team_</a:t>
            </a:r>
            <a:r>
              <a:rPr lang="ko-KR" altLang="en-US" sz="2800" b="1" dirty="0">
                <a:solidFill>
                  <a:srgbClr val="004A68"/>
                </a:solidFill>
              </a:rPr>
              <a:t>어부지리</a:t>
            </a:r>
            <a:endParaRPr lang="en-US" altLang="ko-KR" sz="2800" b="1" dirty="0">
              <a:solidFill>
                <a:srgbClr val="004A68"/>
              </a:solidFill>
            </a:endParaRPr>
          </a:p>
          <a:p>
            <a:pPr algn="r"/>
            <a:r>
              <a:rPr lang="ko-KR" altLang="en-US" b="1" dirty="0">
                <a:solidFill>
                  <a:srgbClr val="004A68"/>
                </a:solidFill>
              </a:rPr>
              <a:t>컴퓨터공학과 </a:t>
            </a:r>
            <a:r>
              <a:rPr lang="en-US" altLang="ko-KR" b="1" dirty="0">
                <a:solidFill>
                  <a:srgbClr val="004A68"/>
                </a:solidFill>
              </a:rPr>
              <a:t>20183012 </a:t>
            </a:r>
            <a:r>
              <a:rPr lang="ko-KR" altLang="en-US" b="1" dirty="0" err="1">
                <a:solidFill>
                  <a:srgbClr val="004A68"/>
                </a:solidFill>
              </a:rPr>
              <a:t>홍진하</a:t>
            </a:r>
            <a:endParaRPr lang="en-US" altLang="ko-KR" b="1" dirty="0">
              <a:solidFill>
                <a:srgbClr val="004A68"/>
              </a:solidFill>
            </a:endParaRPr>
          </a:p>
          <a:p>
            <a:pPr algn="r"/>
            <a:r>
              <a:rPr lang="ko-KR" altLang="en-US" b="1" dirty="0">
                <a:solidFill>
                  <a:srgbClr val="004A68"/>
                </a:solidFill>
              </a:rPr>
              <a:t>컴퓨터공학과 </a:t>
            </a:r>
            <a:r>
              <a:rPr lang="en-US" altLang="ko-KR" b="1" dirty="0">
                <a:solidFill>
                  <a:srgbClr val="004A68"/>
                </a:solidFill>
              </a:rPr>
              <a:t>20183011 </a:t>
            </a:r>
            <a:r>
              <a:rPr lang="ko-KR" altLang="en-US" b="1" dirty="0">
                <a:solidFill>
                  <a:srgbClr val="004A68"/>
                </a:solidFill>
              </a:rPr>
              <a:t>배민지</a:t>
            </a:r>
            <a:endParaRPr lang="en-US" altLang="ko-KR" b="1" dirty="0">
              <a:solidFill>
                <a:srgbClr val="004A68"/>
              </a:solidFill>
            </a:endParaRPr>
          </a:p>
          <a:p>
            <a:pPr algn="r"/>
            <a:r>
              <a:rPr lang="ko-KR" altLang="en-US" b="1" dirty="0">
                <a:solidFill>
                  <a:srgbClr val="004A68"/>
                </a:solidFill>
              </a:rPr>
              <a:t>컴퓨터공학과 </a:t>
            </a:r>
            <a:r>
              <a:rPr lang="en-US" altLang="ko-KR" b="1" dirty="0">
                <a:solidFill>
                  <a:srgbClr val="004A68"/>
                </a:solidFill>
              </a:rPr>
              <a:t>20183045 </a:t>
            </a:r>
            <a:r>
              <a:rPr lang="ko-KR" altLang="en-US" b="1" dirty="0">
                <a:solidFill>
                  <a:srgbClr val="004A68"/>
                </a:solidFill>
              </a:rPr>
              <a:t>설수빈</a:t>
            </a:r>
            <a:endParaRPr lang="en-US" altLang="ko-KR" b="1" dirty="0">
              <a:solidFill>
                <a:srgbClr val="004A6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98144-C822-4138-B31F-B616F6EBB110}"/>
              </a:ext>
            </a:extLst>
          </p:cNvPr>
          <p:cNvSpPr txBox="1"/>
          <p:nvPr/>
        </p:nvSpPr>
        <p:spPr>
          <a:xfrm>
            <a:off x="9403179" y="75249"/>
            <a:ext cx="2773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4EBE2"/>
                </a:solidFill>
              </a:rPr>
              <a:t>동의대학교 스마트 </a:t>
            </a:r>
            <a:r>
              <a:rPr lang="en-US" altLang="ko-KR" sz="1200" b="1" dirty="0">
                <a:solidFill>
                  <a:srgbClr val="F4EBE2"/>
                </a:solidFill>
              </a:rPr>
              <a:t>IT </a:t>
            </a:r>
            <a:r>
              <a:rPr lang="ko-KR" altLang="en-US" sz="1200" b="1" dirty="0">
                <a:solidFill>
                  <a:srgbClr val="F4EBE2"/>
                </a:solidFill>
              </a:rPr>
              <a:t>융합 </a:t>
            </a:r>
            <a:r>
              <a:rPr lang="en-US" altLang="ko-KR" sz="1200" b="1" dirty="0">
                <a:solidFill>
                  <a:srgbClr val="F4EBE2"/>
                </a:solidFill>
              </a:rPr>
              <a:t>FLEX </a:t>
            </a:r>
            <a:r>
              <a:rPr lang="ko-KR" altLang="en-US" sz="1200" b="1" dirty="0">
                <a:solidFill>
                  <a:srgbClr val="F4EBE2"/>
                </a:solidFill>
              </a:rPr>
              <a:t>대회</a:t>
            </a:r>
          </a:p>
        </p:txBody>
      </p:sp>
    </p:spTree>
    <p:extLst>
      <p:ext uri="{BB962C8B-B14F-4D97-AF65-F5344CB8AC3E}">
        <p14:creationId xmlns:p14="http://schemas.microsoft.com/office/powerpoint/2010/main" val="75343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28209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Ⅲ.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제작과정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 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모서리가 둥근 직사각형 79">
            <a:extLst>
              <a:ext uri="{FF2B5EF4-FFF2-40B4-BE49-F238E27FC236}">
                <a16:creationId xmlns:a16="http://schemas.microsoft.com/office/drawing/2014/main" id="{6034B4C5-973E-4F7B-BBB1-29F68197F41D}"/>
              </a:ext>
            </a:extLst>
          </p:cNvPr>
          <p:cNvSpPr/>
          <p:nvPr/>
        </p:nvSpPr>
        <p:spPr>
          <a:xfrm>
            <a:off x="550175" y="1440692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시작품 제작과정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A5C48-72F9-4465-AA68-9CB18539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04" y="2053119"/>
            <a:ext cx="4635094" cy="3481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6C4DB0-9193-404B-AED9-84E152DA8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05896" y="1472927"/>
            <a:ext cx="3481150" cy="4641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A7733-AA34-4A45-A439-E434FEE0AFC0}"/>
              </a:ext>
            </a:extLst>
          </p:cNvPr>
          <p:cNvSpPr txBox="1"/>
          <p:nvPr/>
        </p:nvSpPr>
        <p:spPr>
          <a:xfrm>
            <a:off x="1626684" y="5534268"/>
            <a:ext cx="3844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04A68"/>
                </a:solidFill>
              </a:rPr>
              <a:t>아두이노</a:t>
            </a:r>
            <a:r>
              <a:rPr lang="ko-KR" altLang="en-US" sz="2000" b="1" dirty="0">
                <a:solidFill>
                  <a:srgbClr val="004A68"/>
                </a:solidFill>
              </a:rPr>
              <a:t> 관련 부품 연결 모습</a:t>
            </a:r>
            <a:endParaRPr lang="en-US" altLang="ko-KR" sz="2000" b="1" dirty="0">
              <a:solidFill>
                <a:srgbClr val="004A6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358CA-73FE-40B1-9F31-5CBC1EEC2928}"/>
              </a:ext>
            </a:extLst>
          </p:cNvPr>
          <p:cNvSpPr txBox="1"/>
          <p:nvPr/>
        </p:nvSpPr>
        <p:spPr>
          <a:xfrm>
            <a:off x="6721183" y="5534268"/>
            <a:ext cx="3844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4A68"/>
                </a:solidFill>
              </a:rPr>
              <a:t>전체 부품 연결 모습</a:t>
            </a:r>
            <a:endParaRPr lang="en-US" altLang="ko-KR" sz="2000" b="1" dirty="0">
              <a:solidFill>
                <a:srgbClr val="004A68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207BB1-97EE-477D-8FF0-76878460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04" y="2079752"/>
            <a:ext cx="4635094" cy="34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Ⅲ.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제작과정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 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모서리가 둥근 직사각형 79">
            <a:extLst>
              <a:ext uri="{FF2B5EF4-FFF2-40B4-BE49-F238E27FC236}">
                <a16:creationId xmlns:a16="http://schemas.microsoft.com/office/drawing/2014/main" id="{6034B4C5-973E-4F7B-BBB1-29F68197F41D}"/>
              </a:ext>
            </a:extLst>
          </p:cNvPr>
          <p:cNvSpPr/>
          <p:nvPr/>
        </p:nvSpPr>
        <p:spPr>
          <a:xfrm>
            <a:off x="550175" y="1440692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시작품 제작과정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A7733-AA34-4A45-A439-E434FEE0AFC0}"/>
              </a:ext>
            </a:extLst>
          </p:cNvPr>
          <p:cNvSpPr txBox="1"/>
          <p:nvPr/>
        </p:nvSpPr>
        <p:spPr>
          <a:xfrm>
            <a:off x="1910805" y="5418974"/>
            <a:ext cx="3275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4A68"/>
                </a:solidFill>
              </a:rPr>
              <a:t>센서 값 </a:t>
            </a:r>
            <a:r>
              <a:rPr lang="ko-KR" altLang="en-US" sz="2000" b="1" dirty="0" err="1">
                <a:solidFill>
                  <a:srgbClr val="004A68"/>
                </a:solidFill>
              </a:rPr>
              <a:t>라즈베리파이</a:t>
            </a:r>
            <a:endParaRPr lang="en-US" altLang="ko-KR" sz="2000" b="1" dirty="0">
              <a:solidFill>
                <a:srgbClr val="004A68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004A68"/>
                </a:solidFill>
              </a:rPr>
              <a:t>전달 테스팅 모습</a:t>
            </a:r>
            <a:endParaRPr lang="en-US" altLang="ko-KR" sz="2000" b="1" dirty="0">
              <a:solidFill>
                <a:srgbClr val="004A68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B1CD02-0B0E-485A-AF08-BB94F3444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87" b="20564"/>
          <a:stretch/>
        </p:blipFill>
        <p:spPr>
          <a:xfrm>
            <a:off x="1851782" y="2059612"/>
            <a:ext cx="3633779" cy="3267923"/>
          </a:xfrm>
          <a:prstGeom prst="rect">
            <a:avLst/>
          </a:prstGeom>
          <a:ln>
            <a:solidFill>
              <a:srgbClr val="006A9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5FA7EA-EB50-4CD3-8589-ECB35DBE9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5"/>
          <a:stretch/>
        </p:blipFill>
        <p:spPr>
          <a:xfrm rot="5400000">
            <a:off x="6176675" y="1791731"/>
            <a:ext cx="4037891" cy="3335813"/>
          </a:xfrm>
          <a:prstGeom prst="rect">
            <a:avLst/>
          </a:prstGeom>
          <a:ln>
            <a:solidFill>
              <a:srgbClr val="006A92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B42F50-F512-4E16-959F-65B0C71D7916}"/>
              </a:ext>
            </a:extLst>
          </p:cNvPr>
          <p:cNvSpPr txBox="1"/>
          <p:nvPr/>
        </p:nvSpPr>
        <p:spPr>
          <a:xfrm>
            <a:off x="6527714" y="5534268"/>
            <a:ext cx="3275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4A68"/>
                </a:solidFill>
              </a:rPr>
              <a:t>카메라 테스팅 모습</a:t>
            </a:r>
            <a:endParaRPr lang="en-US" altLang="ko-KR" sz="2000" b="1" dirty="0">
              <a:solidFill>
                <a:srgbClr val="004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4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Ⅲ.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제작과정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 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모서리가 둥근 직사각형 79">
            <a:extLst>
              <a:ext uri="{FF2B5EF4-FFF2-40B4-BE49-F238E27FC236}">
                <a16:creationId xmlns:a16="http://schemas.microsoft.com/office/drawing/2014/main" id="{6034B4C5-973E-4F7B-BBB1-29F68197F41D}"/>
              </a:ext>
            </a:extLst>
          </p:cNvPr>
          <p:cNvSpPr/>
          <p:nvPr/>
        </p:nvSpPr>
        <p:spPr>
          <a:xfrm>
            <a:off x="550175" y="1440692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시작품 제작과정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D41FFD-499B-4EE9-BC0C-2368ACB0B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32"/>
          <a:stretch/>
        </p:blipFill>
        <p:spPr>
          <a:xfrm rot="16200000">
            <a:off x="2145542" y="1371457"/>
            <a:ext cx="2870338" cy="46350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604922-DB41-40D0-A09D-16B7DED6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73129" y="1418991"/>
            <a:ext cx="3476319" cy="4635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4ACCBE-4AEE-4A5E-883F-7C2B40D2A470}"/>
              </a:ext>
            </a:extLst>
          </p:cNvPr>
          <p:cNvSpPr txBox="1"/>
          <p:nvPr/>
        </p:nvSpPr>
        <p:spPr>
          <a:xfrm>
            <a:off x="1626684" y="5534268"/>
            <a:ext cx="3844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4A68"/>
                </a:solidFill>
              </a:rPr>
              <a:t>최종 결과물 하드웨어 모습</a:t>
            </a:r>
            <a:endParaRPr lang="en-US" altLang="ko-KR" sz="2000" b="1" dirty="0">
              <a:solidFill>
                <a:srgbClr val="004A6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BDD27-F833-4EAA-BE9E-C3B65AA00E3F}"/>
              </a:ext>
            </a:extLst>
          </p:cNvPr>
          <p:cNvSpPr txBox="1"/>
          <p:nvPr/>
        </p:nvSpPr>
        <p:spPr>
          <a:xfrm>
            <a:off x="6721183" y="5534268"/>
            <a:ext cx="3844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4A68"/>
                </a:solidFill>
              </a:rPr>
              <a:t>통발 속 센서들</a:t>
            </a:r>
            <a:endParaRPr lang="en-US" altLang="ko-KR" sz="2000" b="1" dirty="0">
              <a:solidFill>
                <a:srgbClr val="004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24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Ⅳ.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기대효과 및 활용 방안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 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B78CB0-CB1A-45F4-80A9-61B01774DDA3}"/>
              </a:ext>
            </a:extLst>
          </p:cNvPr>
          <p:cNvSpPr/>
          <p:nvPr/>
        </p:nvSpPr>
        <p:spPr>
          <a:xfrm>
            <a:off x="887351" y="1714004"/>
            <a:ext cx="10417297" cy="4249711"/>
          </a:xfrm>
          <a:prstGeom prst="roundRect">
            <a:avLst/>
          </a:prstGeom>
          <a:solidFill>
            <a:srgbClr val="006A92"/>
          </a:solidFill>
          <a:ln>
            <a:solidFill>
              <a:srgbClr val="006A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11430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8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 </a:t>
            </a:r>
            <a:r>
              <a:rPr lang="en-US" altLang="ko-KR" sz="18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indent="11430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사용자들이 더욱 편리하게 자신의 통발을 관리 가능</a:t>
            </a:r>
            <a:endParaRPr lang="en-US" altLang="ko-KR" sz="1800" b="1" kern="100" spc="-3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11430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100" spc="-3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11430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1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b="1" kern="1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방안 </a:t>
            </a:r>
            <a:r>
              <a:rPr lang="en-US" altLang="ko-KR" b="1" kern="1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1800" b="1" kern="100" spc="-3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11430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아날로그식 방법을 사용중인 통발에 공학적 기술 도입 시도</a:t>
            </a:r>
            <a:endParaRPr lang="en-US" altLang="ko-KR" sz="1800" b="1" kern="100" spc="-3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11430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kern="100" spc="-3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11430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이에 </a:t>
            </a:r>
            <a:r>
              <a:rPr lang="ko-KR" altLang="en-US" sz="1800" b="1" kern="100" spc="-3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영감받은</a:t>
            </a:r>
            <a:r>
              <a:rPr lang="ko-KR" altLang="en-US" sz="18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더 뛰어난 개발진들 통발기술에 뛰어들어 더 나은 기술 개발 될 가능성 ↑</a:t>
            </a:r>
            <a:endParaRPr lang="ko-KR" altLang="en-US" sz="18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018FDF8-5C35-4CFD-A73F-80F37BC41917}"/>
              </a:ext>
            </a:extLst>
          </p:cNvPr>
          <p:cNvSpPr/>
          <p:nvPr/>
        </p:nvSpPr>
        <p:spPr>
          <a:xfrm rot="5400000">
            <a:off x="5919864" y="4519538"/>
            <a:ext cx="457200" cy="397239"/>
          </a:xfrm>
          <a:prstGeom prst="rightArrow">
            <a:avLst/>
          </a:prstGeom>
          <a:solidFill>
            <a:srgbClr val="F4EBE2"/>
          </a:solidFill>
          <a:ln>
            <a:solidFill>
              <a:srgbClr val="F4E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13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Ⅴ.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최종결과물 시연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 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7" name="시연 영상">
            <a:hlinkClick r:id="" action="ppaction://media"/>
            <a:extLst>
              <a:ext uri="{FF2B5EF4-FFF2-40B4-BE49-F238E27FC236}">
                <a16:creationId xmlns:a16="http://schemas.microsoft.com/office/drawing/2014/main" id="{3FBB64CA-CC25-4185-A7F3-3B753647A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6500" y="1283294"/>
            <a:ext cx="8398999" cy="47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461FC-5650-4A3C-AF83-C4A6B1D16D43}"/>
              </a:ext>
            </a:extLst>
          </p:cNvPr>
          <p:cNvSpPr txBox="1"/>
          <p:nvPr/>
        </p:nvSpPr>
        <p:spPr>
          <a:xfrm>
            <a:off x="1947472" y="1566952"/>
            <a:ext cx="829705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solidFill>
                  <a:srgbClr val="F4EBE2"/>
                </a:solidFill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C4FDF-0A4E-44B9-9C0E-91DA9ACB47C3}"/>
              </a:ext>
            </a:extLst>
          </p:cNvPr>
          <p:cNvSpPr txBox="1"/>
          <p:nvPr/>
        </p:nvSpPr>
        <p:spPr>
          <a:xfrm>
            <a:off x="3279098" y="3438994"/>
            <a:ext cx="56338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004A68"/>
                </a:solidFill>
              </a:rPr>
              <a:t>Q &amp; A</a:t>
            </a:r>
            <a:endParaRPr lang="ko-KR" altLang="en-US" sz="11500" b="1" dirty="0">
              <a:solidFill>
                <a:srgbClr val="004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3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 차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 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C56D-F583-4C15-8BFC-BDCA8DFECD16}"/>
              </a:ext>
            </a:extLst>
          </p:cNvPr>
          <p:cNvSpPr txBox="1"/>
          <p:nvPr/>
        </p:nvSpPr>
        <p:spPr>
          <a:xfrm>
            <a:off x="1229516" y="1536174"/>
            <a:ext cx="82221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4A68"/>
                </a:solidFill>
              </a:rPr>
              <a:t>Ⅰ. </a:t>
            </a:r>
            <a:r>
              <a:rPr lang="ko-KR" altLang="en-US" sz="4800" b="1" dirty="0">
                <a:solidFill>
                  <a:srgbClr val="004A68"/>
                </a:solidFill>
              </a:rPr>
              <a:t>시작품의 목적 및 필요성</a:t>
            </a:r>
            <a:endParaRPr lang="en-US" altLang="ko-KR" sz="4800" b="1" dirty="0">
              <a:solidFill>
                <a:srgbClr val="004A68"/>
              </a:solidFill>
            </a:endParaRPr>
          </a:p>
          <a:p>
            <a:r>
              <a:rPr lang="en-US" altLang="ko-KR" sz="4800" b="1" dirty="0">
                <a:solidFill>
                  <a:srgbClr val="004A68"/>
                </a:solidFill>
              </a:rPr>
              <a:t>Ⅱ. </a:t>
            </a:r>
            <a:r>
              <a:rPr lang="ko-KR" altLang="en-US" sz="4800" b="1" dirty="0">
                <a:solidFill>
                  <a:srgbClr val="004A68"/>
                </a:solidFill>
              </a:rPr>
              <a:t>시작품 상세 설계</a:t>
            </a:r>
            <a:endParaRPr lang="en-US" altLang="ko-KR" sz="4800" b="1" dirty="0">
              <a:solidFill>
                <a:srgbClr val="004A68"/>
              </a:solidFill>
            </a:endParaRPr>
          </a:p>
          <a:p>
            <a:r>
              <a:rPr lang="en-US" altLang="ko-KR" sz="4800" b="1" dirty="0">
                <a:solidFill>
                  <a:srgbClr val="004A68"/>
                </a:solidFill>
              </a:rPr>
              <a:t>Ⅲ. </a:t>
            </a:r>
            <a:r>
              <a:rPr lang="ko-KR" altLang="en-US" sz="4800" b="1" dirty="0">
                <a:solidFill>
                  <a:srgbClr val="004A68"/>
                </a:solidFill>
              </a:rPr>
              <a:t>제작과정</a:t>
            </a:r>
            <a:endParaRPr lang="en-US" altLang="ko-KR" sz="4800" b="1" dirty="0">
              <a:solidFill>
                <a:srgbClr val="004A68"/>
              </a:solidFill>
            </a:endParaRPr>
          </a:p>
          <a:p>
            <a:r>
              <a:rPr lang="en-US" altLang="ko-KR" sz="4800" b="1" dirty="0">
                <a:solidFill>
                  <a:srgbClr val="004A68"/>
                </a:solidFill>
              </a:rPr>
              <a:t>Ⅳ. </a:t>
            </a:r>
            <a:r>
              <a:rPr lang="ko-KR" altLang="en-US" sz="4800" b="1" dirty="0">
                <a:solidFill>
                  <a:srgbClr val="004A68"/>
                </a:solidFill>
              </a:rPr>
              <a:t>기대효과 및 활용 방안</a:t>
            </a:r>
            <a:endParaRPr lang="en-US" altLang="ko-KR" sz="4800" b="1" dirty="0">
              <a:solidFill>
                <a:srgbClr val="004A68"/>
              </a:solidFill>
            </a:endParaRPr>
          </a:p>
          <a:p>
            <a:r>
              <a:rPr lang="en-US" altLang="ko-KR" sz="4800" b="1" dirty="0">
                <a:solidFill>
                  <a:srgbClr val="004A68"/>
                </a:solidFill>
              </a:rPr>
              <a:t>Ⅴ. </a:t>
            </a:r>
            <a:r>
              <a:rPr lang="ko-KR" altLang="en-US" sz="4800" b="1" dirty="0">
                <a:solidFill>
                  <a:srgbClr val="004A68"/>
                </a:solidFill>
              </a:rPr>
              <a:t>최종결과물 시연</a:t>
            </a:r>
          </a:p>
        </p:txBody>
      </p:sp>
    </p:spTree>
    <p:extLst>
      <p:ext uri="{BB962C8B-B14F-4D97-AF65-F5344CB8AC3E}">
        <p14:creationId xmlns:p14="http://schemas.microsoft.com/office/powerpoint/2010/main" val="412209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Ⅰ.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시작품의 목적 및 필요성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 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(Smart Fish-trap Using IoT Technology)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FC9536B7-8A8A-4D73-B87D-5650F3832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2" y="1955966"/>
            <a:ext cx="6631727" cy="4125685"/>
          </a:xfrm>
          <a:prstGeom prst="rect">
            <a:avLst/>
          </a:prstGeom>
          <a:noFill/>
          <a:ln w="38100" cap="flat">
            <a:solidFill>
              <a:srgbClr val="006A92"/>
            </a:solidFill>
            <a:prstDash val="solid"/>
            <a:miter/>
          </a:ln>
          <a:effectLst/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B78CB0-CB1A-45F4-80A9-61B01774DDA3}"/>
              </a:ext>
            </a:extLst>
          </p:cNvPr>
          <p:cNvSpPr/>
          <p:nvPr/>
        </p:nvSpPr>
        <p:spPr>
          <a:xfrm>
            <a:off x="7606641" y="1888761"/>
            <a:ext cx="3672590" cy="4249711"/>
          </a:xfrm>
          <a:prstGeom prst="roundRect">
            <a:avLst/>
          </a:prstGeom>
          <a:solidFill>
            <a:srgbClr val="006A92"/>
          </a:solidFill>
          <a:ln>
            <a:solidFill>
              <a:srgbClr val="006A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1143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센서를 부착하여 현재 수온과 수심</a:t>
            </a:r>
            <a:r>
              <a:rPr lang="en-US" altLang="ko-KR" sz="1600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통발 내부 모습</a:t>
            </a:r>
            <a:r>
              <a:rPr lang="en-US" altLang="ko-KR" sz="1600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GPS </a:t>
            </a:r>
            <a:r>
              <a:rPr lang="ko-KR" altLang="en-US" sz="1600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정보를 알 수 있는 </a:t>
            </a:r>
            <a:r>
              <a:rPr lang="ko-KR" altLang="en-US" sz="16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통발</a:t>
            </a:r>
            <a:endParaRPr lang="en-US" altLang="ko-KR" sz="1600" b="1" kern="100" spc="-3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1143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100" spc="-3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1143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 사용자가 본인이 잡은 물고기를 관리할 수 있는 </a:t>
            </a:r>
            <a:r>
              <a:rPr lang="ko-KR" altLang="en-US" sz="1600" b="1" kern="100" spc="-3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‘어류 메모장’</a:t>
            </a:r>
            <a:endParaRPr lang="ko-KR" altLang="en-US" sz="16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94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Ⅱ.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시작품 상세 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322138C6-7BE2-4282-A601-DCB52F92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1" t="2306" r="2991" b="7444"/>
          <a:stretch>
            <a:fillRect/>
          </a:stretch>
        </p:blipFill>
        <p:spPr>
          <a:xfrm>
            <a:off x="601242" y="2003065"/>
            <a:ext cx="5648594" cy="3443383"/>
          </a:xfrm>
          <a:prstGeom prst="rect">
            <a:avLst/>
          </a:prstGeom>
          <a:noFill/>
          <a:ln w="38100" cap="rnd">
            <a:solidFill>
              <a:srgbClr val="006A92"/>
            </a:solidFill>
            <a:prstDash val="solid"/>
            <a:miter/>
          </a:ln>
          <a:effectLst/>
        </p:spPr>
      </p:pic>
      <p:sp>
        <p:nvSpPr>
          <p:cNvPr id="4" name="모서리가 둥근 직사각형 79">
            <a:extLst>
              <a:ext uri="{FF2B5EF4-FFF2-40B4-BE49-F238E27FC236}">
                <a16:creationId xmlns:a16="http://schemas.microsoft.com/office/drawing/2014/main" id="{C0DF3F2D-8716-447A-92F5-CA7BA9712EF1}"/>
              </a:ext>
            </a:extLst>
          </p:cNvPr>
          <p:cNvSpPr/>
          <p:nvPr/>
        </p:nvSpPr>
        <p:spPr>
          <a:xfrm>
            <a:off x="550175" y="1615187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유스케이스</a:t>
            </a:r>
            <a:r>
              <a:rPr lang="ko-KR" altLang="en-US" b="1" dirty="0">
                <a:solidFill>
                  <a:schemeClr val="bg1"/>
                </a:solidFill>
              </a:rPr>
              <a:t> 다이어그램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2B47176-0499-4303-AA1E-AEFC9B0FE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3" t="1295" r="2371" b="3374"/>
          <a:stretch>
            <a:fillRect/>
          </a:stretch>
        </p:blipFill>
        <p:spPr>
          <a:xfrm>
            <a:off x="6387054" y="1085851"/>
            <a:ext cx="5075005" cy="5277812"/>
          </a:xfrm>
          <a:prstGeom prst="rect">
            <a:avLst/>
          </a:prstGeom>
          <a:noFill/>
          <a:ln w="38100" cap="rnd">
            <a:solidFill>
              <a:srgbClr val="006A92"/>
            </a:solidFill>
            <a:prstDash val="solid"/>
            <a:miter/>
          </a:ln>
          <a:effectLst/>
        </p:spPr>
      </p:pic>
      <p:sp>
        <p:nvSpPr>
          <p:cNvPr id="9" name="모서리가 둥근 직사각형 79">
            <a:extLst>
              <a:ext uri="{FF2B5EF4-FFF2-40B4-BE49-F238E27FC236}">
                <a16:creationId xmlns:a16="http://schemas.microsoft.com/office/drawing/2014/main" id="{3BFE67F5-A2C3-4DA9-9ED2-D1D46510F7E4}"/>
              </a:ext>
            </a:extLst>
          </p:cNvPr>
          <p:cNvSpPr/>
          <p:nvPr/>
        </p:nvSpPr>
        <p:spPr>
          <a:xfrm>
            <a:off x="6177308" y="1049758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3669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28209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Ⅱ.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시작품 상세 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 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(Smart Fish-trap Using IoT Technology)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8ADB8E1D-C18F-4CCC-832D-5568AC8A2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6" t="6643" r="28938"/>
          <a:stretch/>
        </p:blipFill>
        <p:spPr>
          <a:xfrm>
            <a:off x="6402221" y="1861606"/>
            <a:ext cx="4482060" cy="3802765"/>
          </a:xfrm>
          <a:prstGeom prst="rect">
            <a:avLst/>
          </a:prstGeom>
          <a:noFill/>
          <a:ln w="38100" cap="rnd">
            <a:solidFill>
              <a:srgbClr val="006A92"/>
            </a:solidFill>
            <a:prstDash val="solid"/>
            <a:miter/>
          </a:ln>
          <a:effectLst/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52F3FFE9-B9D6-4CF2-A74A-E00D95A3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12" y="2911540"/>
            <a:ext cx="4792215" cy="1034920"/>
          </a:xfrm>
          <a:prstGeom prst="rect">
            <a:avLst/>
          </a:prstGeom>
          <a:noFill/>
          <a:ln w="38100" cap="rnd">
            <a:solidFill>
              <a:srgbClr val="006A92"/>
            </a:solidFill>
            <a:prstDash val="solid"/>
            <a:miter/>
          </a:ln>
          <a:effectLst/>
        </p:spPr>
      </p:pic>
      <p:sp>
        <p:nvSpPr>
          <p:cNvPr id="12" name="모서리가 둥근 직사각형 79">
            <a:extLst>
              <a:ext uri="{FF2B5EF4-FFF2-40B4-BE49-F238E27FC236}">
                <a16:creationId xmlns:a16="http://schemas.microsoft.com/office/drawing/2014/main" id="{7EF81B04-458D-4427-BE76-AEEF681DF833}"/>
              </a:ext>
            </a:extLst>
          </p:cNvPr>
          <p:cNvSpPr/>
          <p:nvPr/>
        </p:nvSpPr>
        <p:spPr>
          <a:xfrm>
            <a:off x="955319" y="2490626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prstClr val="white"/>
                </a:solidFill>
              </a:rPr>
              <a:t>시스템 흐름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모서리가 둥근 직사각형 79">
            <a:extLst>
              <a:ext uri="{FF2B5EF4-FFF2-40B4-BE49-F238E27FC236}">
                <a16:creationId xmlns:a16="http://schemas.microsoft.com/office/drawing/2014/main" id="{186474D7-9974-4405-9230-2236152A829C}"/>
              </a:ext>
            </a:extLst>
          </p:cNvPr>
          <p:cNvSpPr/>
          <p:nvPr/>
        </p:nvSpPr>
        <p:spPr>
          <a:xfrm>
            <a:off x="6225015" y="1440692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하드웨어 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357620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Ⅱ.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시작품 상세 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 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" name="모서리가 둥근 직사각형 79">
            <a:extLst>
              <a:ext uri="{FF2B5EF4-FFF2-40B4-BE49-F238E27FC236}">
                <a16:creationId xmlns:a16="http://schemas.microsoft.com/office/drawing/2014/main" id="{9F501542-FECA-412A-8C62-1DCF8760799F}"/>
              </a:ext>
            </a:extLst>
          </p:cNvPr>
          <p:cNvSpPr/>
          <p:nvPr/>
        </p:nvSpPr>
        <p:spPr>
          <a:xfrm>
            <a:off x="1014870" y="999946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APP UI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20BF58-0D07-41E3-B974-B375BA82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32" y="1420848"/>
            <a:ext cx="2459571" cy="50560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23A3E7-1663-42D2-9E2C-11738B95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03" y="1420842"/>
            <a:ext cx="2459571" cy="5056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B4D529-4E55-45DA-9400-AEEED4F07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043" y="1420854"/>
            <a:ext cx="2459570" cy="5056075"/>
          </a:xfrm>
          <a:prstGeom prst="rect">
            <a:avLst/>
          </a:prstGeom>
          <a:ln>
            <a:solidFill>
              <a:srgbClr val="006A92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EF632D-9DEE-4B9A-8691-40FB16EF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73" y="1420859"/>
            <a:ext cx="2459570" cy="505607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91A8F6-2E1A-404B-8AC5-1E08EBAEC739}"/>
              </a:ext>
            </a:extLst>
          </p:cNvPr>
          <p:cNvSpPr/>
          <p:nvPr/>
        </p:nvSpPr>
        <p:spPr>
          <a:xfrm>
            <a:off x="1175331" y="1420854"/>
            <a:ext cx="9838282" cy="5056075"/>
          </a:xfrm>
          <a:prstGeom prst="rect">
            <a:avLst/>
          </a:prstGeom>
          <a:noFill/>
          <a:ln w="38100">
            <a:solidFill>
              <a:srgbClr val="006A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Ⅱ.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시작품 상세 설계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 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 descr="텍스트, 모니터, 실내이(가) 표시된 사진&#10;&#10;자동 생성된 설명">
            <a:extLst>
              <a:ext uri="{FF2B5EF4-FFF2-40B4-BE49-F238E27FC236}">
                <a16:creationId xmlns:a16="http://schemas.microsoft.com/office/drawing/2014/main" id="{2E9940AC-ECEA-42DA-9CCF-D3B59118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70" y="1420868"/>
            <a:ext cx="2371989" cy="5111635"/>
          </a:xfrm>
          <a:prstGeom prst="rect">
            <a:avLst/>
          </a:prstGeom>
        </p:spPr>
      </p:pic>
      <p:pic>
        <p:nvPicPr>
          <p:cNvPr id="7" name="그림 6" descr="텍스트, 모니터, 실내이(가) 표시된 사진&#10;&#10;자동 생성된 설명">
            <a:extLst>
              <a:ext uri="{FF2B5EF4-FFF2-40B4-BE49-F238E27FC236}">
                <a16:creationId xmlns:a16="http://schemas.microsoft.com/office/drawing/2014/main" id="{42A8ABD1-C8BE-4AA0-A291-829C9F744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2" y="1420864"/>
            <a:ext cx="2371991" cy="511163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391B195-7E6B-4A79-A281-5049844C309E}"/>
              </a:ext>
            </a:extLst>
          </p:cNvPr>
          <p:cNvCxnSpPr>
            <a:cxnSpLocks/>
          </p:cNvCxnSpPr>
          <p:nvPr/>
        </p:nvCxnSpPr>
        <p:spPr>
          <a:xfrm>
            <a:off x="6128886" y="1420858"/>
            <a:ext cx="0" cy="5039903"/>
          </a:xfrm>
          <a:prstGeom prst="line">
            <a:avLst/>
          </a:prstGeom>
          <a:ln w="57150">
            <a:solidFill>
              <a:srgbClr val="006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79">
            <a:extLst>
              <a:ext uri="{FF2B5EF4-FFF2-40B4-BE49-F238E27FC236}">
                <a16:creationId xmlns:a16="http://schemas.microsoft.com/office/drawing/2014/main" id="{9F501542-FECA-412A-8C62-1DCF8760799F}"/>
              </a:ext>
            </a:extLst>
          </p:cNvPr>
          <p:cNvSpPr/>
          <p:nvPr/>
        </p:nvSpPr>
        <p:spPr>
          <a:xfrm>
            <a:off x="1014870" y="999946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주요 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59C6BD-DCA5-47DE-9329-0EB0A0C6C279}"/>
              </a:ext>
            </a:extLst>
          </p:cNvPr>
          <p:cNvSpPr/>
          <p:nvPr/>
        </p:nvSpPr>
        <p:spPr>
          <a:xfrm>
            <a:off x="3557585" y="1440692"/>
            <a:ext cx="2449016" cy="5020069"/>
          </a:xfrm>
          <a:prstGeom prst="rect">
            <a:avLst/>
          </a:prstGeom>
          <a:noFill/>
          <a:ln>
            <a:solidFill>
              <a:srgbClr val="006A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A68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7AE603-411E-4996-8BBC-1FD0271A64E1}"/>
              </a:ext>
            </a:extLst>
          </p:cNvPr>
          <p:cNvSpPr/>
          <p:nvPr/>
        </p:nvSpPr>
        <p:spPr>
          <a:xfrm>
            <a:off x="8737178" y="1440692"/>
            <a:ext cx="2449016" cy="5020069"/>
          </a:xfrm>
          <a:prstGeom prst="rect">
            <a:avLst/>
          </a:prstGeom>
          <a:noFill/>
          <a:ln>
            <a:solidFill>
              <a:srgbClr val="006A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C2F6C-0AB4-432A-B6B5-192030223E0A}"/>
              </a:ext>
            </a:extLst>
          </p:cNvPr>
          <p:cNvSpPr txBox="1"/>
          <p:nvPr/>
        </p:nvSpPr>
        <p:spPr>
          <a:xfrm>
            <a:off x="3564321" y="1991061"/>
            <a:ext cx="24424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4A68"/>
                </a:solidFill>
              </a:rPr>
              <a:t>① 현재 통발 모습 확인</a:t>
            </a:r>
            <a:endParaRPr lang="en-US" altLang="ko-KR" sz="1400" b="1" dirty="0">
              <a:solidFill>
                <a:srgbClr val="004A68"/>
              </a:solidFill>
            </a:endParaRPr>
          </a:p>
          <a:p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1) </a:t>
            </a:r>
            <a:r>
              <a:rPr lang="ko-KR" altLang="en-US" sz="1400" b="1" dirty="0">
                <a:solidFill>
                  <a:srgbClr val="004A68"/>
                </a:solidFill>
              </a:rPr>
              <a:t>메인 화면 </a:t>
            </a:r>
            <a:r>
              <a:rPr lang="en-US" altLang="ko-KR" sz="1400" b="1" dirty="0">
                <a:solidFill>
                  <a:srgbClr val="004A68"/>
                </a:solidFill>
              </a:rPr>
              <a:t>(</a:t>
            </a:r>
            <a:r>
              <a:rPr lang="ko-KR" altLang="en-US" sz="1400" b="1" dirty="0">
                <a:solidFill>
                  <a:srgbClr val="004A68"/>
                </a:solidFill>
              </a:rPr>
              <a:t>현재 지도</a:t>
            </a:r>
            <a:r>
              <a:rPr lang="en-US" altLang="ko-KR" sz="1400" b="1" dirty="0">
                <a:solidFill>
                  <a:srgbClr val="004A68"/>
                </a:solidFill>
              </a:rPr>
              <a:t>)</a:t>
            </a:r>
          </a:p>
          <a:p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2) ‘</a:t>
            </a:r>
            <a:r>
              <a:rPr lang="ko-KR" altLang="en-US" sz="1400" b="1" dirty="0">
                <a:solidFill>
                  <a:srgbClr val="004A68"/>
                </a:solidFill>
              </a:rPr>
              <a:t>상세설명</a:t>
            </a:r>
            <a:r>
              <a:rPr lang="en-US" altLang="ko-KR" sz="1400" b="1" dirty="0">
                <a:solidFill>
                  <a:srgbClr val="004A68"/>
                </a:solidFill>
              </a:rPr>
              <a:t>’ </a:t>
            </a:r>
            <a:r>
              <a:rPr lang="ko-KR" altLang="en-US" sz="1400" b="1" dirty="0">
                <a:solidFill>
                  <a:srgbClr val="004A68"/>
                </a:solidFill>
              </a:rPr>
              <a:t>버튼 클릭</a:t>
            </a:r>
            <a:endParaRPr lang="en-US" altLang="ko-KR" sz="1400" b="1" dirty="0">
              <a:solidFill>
                <a:srgbClr val="004A68"/>
              </a:solidFill>
            </a:endParaRPr>
          </a:p>
          <a:p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3) </a:t>
            </a:r>
            <a:r>
              <a:rPr lang="ko-KR" altLang="en-US" sz="1400" b="1" dirty="0">
                <a:solidFill>
                  <a:srgbClr val="004A68"/>
                </a:solidFill>
              </a:rPr>
              <a:t>현재 통발 모습 확인</a:t>
            </a:r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 - </a:t>
            </a:r>
            <a:r>
              <a:rPr lang="ko-KR" altLang="en-US" sz="1400" b="1" dirty="0">
                <a:solidFill>
                  <a:srgbClr val="004A68"/>
                </a:solidFill>
              </a:rPr>
              <a:t>현재 통발 내부의 모습 사진을 카메라로 받아와 확인 가능</a:t>
            </a:r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 - </a:t>
            </a:r>
            <a:r>
              <a:rPr lang="ko-KR" altLang="en-US" sz="1400" b="1" dirty="0">
                <a:solidFill>
                  <a:srgbClr val="004A68"/>
                </a:solidFill>
              </a:rPr>
              <a:t>현재 통발의 수온과 수심 값을 받아와 확인 가능</a:t>
            </a:r>
            <a:endParaRPr lang="en-US" altLang="ko-KR" sz="1400" b="1" dirty="0">
              <a:solidFill>
                <a:srgbClr val="004A68"/>
              </a:solidFill>
            </a:endParaRPr>
          </a:p>
          <a:p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4) ‘</a:t>
            </a:r>
            <a:r>
              <a:rPr lang="ko-KR" altLang="en-US" sz="1400" b="1" dirty="0" err="1">
                <a:solidFill>
                  <a:srgbClr val="004A68"/>
                </a:solidFill>
              </a:rPr>
              <a:t>새로고침</a:t>
            </a:r>
            <a:r>
              <a:rPr lang="en-US" altLang="ko-KR" sz="1400" b="1" dirty="0">
                <a:solidFill>
                  <a:srgbClr val="004A68"/>
                </a:solidFill>
              </a:rPr>
              <a:t>’</a:t>
            </a:r>
            <a:r>
              <a:rPr lang="ko-KR" altLang="en-US" sz="1400" b="1" dirty="0">
                <a:solidFill>
                  <a:srgbClr val="004A68"/>
                </a:solidFill>
              </a:rPr>
              <a:t> 버튼 클릭 시 수온</a:t>
            </a:r>
            <a:r>
              <a:rPr lang="en-US" altLang="ko-KR" sz="1400" b="1" dirty="0">
                <a:solidFill>
                  <a:srgbClr val="004A68"/>
                </a:solidFill>
              </a:rPr>
              <a:t>, </a:t>
            </a:r>
            <a:r>
              <a:rPr lang="ko-KR" altLang="en-US" sz="1400" b="1" dirty="0">
                <a:solidFill>
                  <a:srgbClr val="004A68"/>
                </a:solidFill>
              </a:rPr>
              <a:t>수심</a:t>
            </a:r>
            <a:r>
              <a:rPr lang="en-US" altLang="ko-KR" sz="1400" b="1" dirty="0">
                <a:solidFill>
                  <a:srgbClr val="004A68"/>
                </a:solidFill>
              </a:rPr>
              <a:t>, </a:t>
            </a:r>
            <a:r>
              <a:rPr lang="ko-KR" altLang="en-US" sz="1400" b="1" dirty="0">
                <a:solidFill>
                  <a:srgbClr val="004A68"/>
                </a:solidFill>
              </a:rPr>
              <a:t>사진 값 갱신하여 가져 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F25311-7EFF-4D4B-AC3B-2279098651BB}"/>
              </a:ext>
            </a:extLst>
          </p:cNvPr>
          <p:cNvSpPr txBox="1"/>
          <p:nvPr/>
        </p:nvSpPr>
        <p:spPr>
          <a:xfrm>
            <a:off x="8737178" y="1991061"/>
            <a:ext cx="24407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4A68"/>
                </a:solidFill>
              </a:rPr>
              <a:t>② 메모장</a:t>
            </a:r>
            <a:endParaRPr lang="en-US" altLang="ko-KR" sz="1400" b="1" dirty="0">
              <a:solidFill>
                <a:srgbClr val="004A68"/>
              </a:solidFill>
            </a:endParaRPr>
          </a:p>
          <a:p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1) </a:t>
            </a:r>
            <a:r>
              <a:rPr lang="ko-KR" altLang="en-US" sz="1400" b="1" dirty="0">
                <a:solidFill>
                  <a:srgbClr val="004A68"/>
                </a:solidFill>
              </a:rPr>
              <a:t>메인 화면 </a:t>
            </a:r>
            <a:r>
              <a:rPr lang="en-US" altLang="ko-KR" sz="1400" b="1" dirty="0">
                <a:solidFill>
                  <a:srgbClr val="004A68"/>
                </a:solidFill>
              </a:rPr>
              <a:t>(</a:t>
            </a:r>
            <a:r>
              <a:rPr lang="ko-KR" altLang="en-US" sz="1400" b="1" dirty="0">
                <a:solidFill>
                  <a:srgbClr val="004A68"/>
                </a:solidFill>
              </a:rPr>
              <a:t>현재 지도</a:t>
            </a:r>
            <a:r>
              <a:rPr lang="en-US" altLang="ko-KR" sz="1400" b="1" dirty="0">
                <a:solidFill>
                  <a:srgbClr val="004A68"/>
                </a:solidFill>
              </a:rPr>
              <a:t>)</a:t>
            </a:r>
          </a:p>
          <a:p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2) </a:t>
            </a:r>
            <a:r>
              <a:rPr lang="ko-KR" altLang="en-US" sz="1400" b="1" dirty="0">
                <a:solidFill>
                  <a:srgbClr val="004A68"/>
                </a:solidFill>
              </a:rPr>
              <a:t>어류 메모장 버튼 클릭</a:t>
            </a:r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ko-KR" altLang="en-US" sz="1400" b="1" dirty="0">
                <a:solidFill>
                  <a:srgbClr val="004A68"/>
                </a:solidFill>
              </a:rPr>
              <a:t> </a:t>
            </a:r>
            <a:r>
              <a:rPr lang="en-US" altLang="ko-KR" sz="1400" b="1" dirty="0">
                <a:solidFill>
                  <a:srgbClr val="004A68"/>
                </a:solidFill>
              </a:rPr>
              <a:t>-</a:t>
            </a:r>
            <a:r>
              <a:rPr lang="ko-KR" altLang="en-US" sz="1400" b="1" dirty="0">
                <a:solidFill>
                  <a:srgbClr val="004A68"/>
                </a:solidFill>
              </a:rPr>
              <a:t> 입력했던 데이터 값 확인 가능</a:t>
            </a:r>
            <a:endParaRPr lang="en-US" altLang="ko-KR" sz="1400" b="1" dirty="0">
              <a:solidFill>
                <a:srgbClr val="004A68"/>
              </a:solidFill>
            </a:endParaRPr>
          </a:p>
          <a:p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3) ‘+’ (</a:t>
            </a:r>
            <a:r>
              <a:rPr lang="ko-KR" altLang="en-US" sz="1400" b="1" dirty="0">
                <a:solidFill>
                  <a:srgbClr val="004A68"/>
                </a:solidFill>
              </a:rPr>
              <a:t>추가</a:t>
            </a:r>
            <a:r>
              <a:rPr lang="en-US" altLang="ko-KR" sz="1400" b="1" dirty="0">
                <a:solidFill>
                  <a:srgbClr val="004A68"/>
                </a:solidFill>
              </a:rPr>
              <a:t>) </a:t>
            </a:r>
            <a:r>
              <a:rPr lang="ko-KR" altLang="en-US" sz="1400" b="1" dirty="0">
                <a:solidFill>
                  <a:srgbClr val="004A68"/>
                </a:solidFill>
              </a:rPr>
              <a:t>버튼 클릭</a:t>
            </a:r>
            <a:endParaRPr lang="en-US" altLang="ko-KR" sz="1400" b="1" dirty="0">
              <a:solidFill>
                <a:srgbClr val="004A68"/>
              </a:solidFill>
            </a:endParaRPr>
          </a:p>
          <a:p>
            <a:r>
              <a:rPr lang="en-US" altLang="ko-KR" sz="1400" b="1" dirty="0">
                <a:solidFill>
                  <a:srgbClr val="004A68"/>
                </a:solidFill>
              </a:rPr>
              <a:t> - </a:t>
            </a:r>
            <a:r>
              <a:rPr lang="ko-KR" altLang="en-US" sz="1400" b="1" dirty="0">
                <a:solidFill>
                  <a:srgbClr val="004A68"/>
                </a:solidFill>
              </a:rPr>
              <a:t>메모 데이터 추가 가능</a:t>
            </a:r>
            <a:endParaRPr lang="en-US" altLang="ko-KR" sz="1400" b="1" dirty="0">
              <a:solidFill>
                <a:srgbClr val="004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3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Ⅲ.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제작과정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 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79">
            <a:extLst>
              <a:ext uri="{FF2B5EF4-FFF2-40B4-BE49-F238E27FC236}">
                <a16:creationId xmlns:a16="http://schemas.microsoft.com/office/drawing/2014/main" id="{5D0687A1-3BA2-4346-9186-76D6C8CC400F}"/>
              </a:ext>
            </a:extLst>
          </p:cNvPr>
          <p:cNvSpPr/>
          <p:nvPr/>
        </p:nvSpPr>
        <p:spPr>
          <a:xfrm>
            <a:off x="550175" y="1440692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사용한 부품 및 개발 환경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477085-809B-4B87-9E4C-60F79AEFA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8" t="6033" r="13170" b="4485"/>
          <a:stretch/>
        </p:blipFill>
        <p:spPr>
          <a:xfrm>
            <a:off x="801180" y="1928420"/>
            <a:ext cx="2390681" cy="2531399"/>
          </a:xfrm>
          <a:prstGeom prst="rect">
            <a:avLst/>
          </a:prstGeom>
          <a:ln>
            <a:solidFill>
              <a:srgbClr val="006A9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873028-ADC0-4DBA-A1D2-545A9C026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93" y="1922531"/>
            <a:ext cx="2481146" cy="2543175"/>
          </a:xfrm>
          <a:prstGeom prst="rect">
            <a:avLst/>
          </a:prstGeom>
          <a:ln>
            <a:solidFill>
              <a:srgbClr val="006A9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92B403-7CCF-47B9-9F78-8B72981264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0" t="2756" r="1246" b="9570"/>
          <a:stretch/>
        </p:blipFill>
        <p:spPr>
          <a:xfrm>
            <a:off x="6000071" y="1916644"/>
            <a:ext cx="2579121" cy="2543175"/>
          </a:xfrm>
          <a:prstGeom prst="rect">
            <a:avLst/>
          </a:prstGeom>
          <a:ln>
            <a:solidFill>
              <a:srgbClr val="006A9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B4633D-F3F0-47EB-9017-86BEE9A90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724" y="1916644"/>
            <a:ext cx="2563318" cy="2543175"/>
          </a:xfrm>
          <a:prstGeom prst="rect">
            <a:avLst/>
          </a:prstGeom>
          <a:ln>
            <a:solidFill>
              <a:srgbClr val="006A92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D9B44C-A172-41F0-839B-2BF50C1BB7B9}"/>
              </a:ext>
            </a:extLst>
          </p:cNvPr>
          <p:cNvSpPr txBox="1"/>
          <p:nvPr/>
        </p:nvSpPr>
        <p:spPr>
          <a:xfrm>
            <a:off x="1202122" y="4598318"/>
            <a:ext cx="1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4A68"/>
                </a:solidFill>
              </a:rPr>
              <a:t>라즈베리파이</a:t>
            </a:r>
            <a:endParaRPr lang="ko-KR" altLang="en-US" b="1" dirty="0">
              <a:solidFill>
                <a:srgbClr val="004A6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0C08F-B153-4366-B667-CFE3771E4600}"/>
              </a:ext>
            </a:extLst>
          </p:cNvPr>
          <p:cNvSpPr txBox="1"/>
          <p:nvPr/>
        </p:nvSpPr>
        <p:spPr>
          <a:xfrm>
            <a:off x="3748625" y="4598318"/>
            <a:ext cx="1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4A68"/>
                </a:solidFill>
              </a:rPr>
              <a:t>아두이노</a:t>
            </a:r>
            <a:endParaRPr lang="ko-KR" altLang="en-US" b="1" dirty="0">
              <a:solidFill>
                <a:srgbClr val="004A6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4F08B8-94E4-48B3-A112-25A1BB21D06D}"/>
              </a:ext>
            </a:extLst>
          </p:cNvPr>
          <p:cNvSpPr txBox="1"/>
          <p:nvPr/>
        </p:nvSpPr>
        <p:spPr>
          <a:xfrm>
            <a:off x="6442290" y="4459819"/>
            <a:ext cx="169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4A68"/>
                </a:solidFill>
              </a:rPr>
              <a:t>안드로이드</a:t>
            </a:r>
            <a:endParaRPr lang="en-US" altLang="ko-KR" b="1" dirty="0">
              <a:solidFill>
                <a:srgbClr val="004A68"/>
              </a:solidFill>
            </a:endParaRPr>
          </a:p>
          <a:p>
            <a:pPr algn="ctr"/>
            <a:r>
              <a:rPr lang="ko-KR" altLang="en-US" b="1" dirty="0">
                <a:solidFill>
                  <a:srgbClr val="004A68"/>
                </a:solidFill>
              </a:rPr>
              <a:t>스튜디오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B053B-BF8B-4D1A-9BEA-36F88DF22636}"/>
              </a:ext>
            </a:extLst>
          </p:cNvPr>
          <p:cNvSpPr txBox="1"/>
          <p:nvPr/>
        </p:nvSpPr>
        <p:spPr>
          <a:xfrm>
            <a:off x="9177042" y="4598318"/>
            <a:ext cx="16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4A68"/>
                </a:solidFill>
              </a:rPr>
              <a:t>파이썬</a:t>
            </a:r>
          </a:p>
        </p:txBody>
      </p:sp>
      <p:sp>
        <p:nvSpPr>
          <p:cNvPr id="24" name="사각형: 잘린 대각선 방향 모서리 23">
            <a:extLst>
              <a:ext uri="{FF2B5EF4-FFF2-40B4-BE49-F238E27FC236}">
                <a16:creationId xmlns:a16="http://schemas.microsoft.com/office/drawing/2014/main" id="{7B47490B-45B9-4B64-B3DE-D5DB030DC0F9}"/>
              </a:ext>
            </a:extLst>
          </p:cNvPr>
          <p:cNvSpPr/>
          <p:nvPr/>
        </p:nvSpPr>
        <p:spPr>
          <a:xfrm>
            <a:off x="801181" y="5322492"/>
            <a:ext cx="10504861" cy="646331"/>
          </a:xfrm>
          <a:prstGeom prst="snip2DiagRect">
            <a:avLst>
              <a:gd name="adj1" fmla="val 32469"/>
              <a:gd name="adj2" fmla="val 0"/>
            </a:avLst>
          </a:prstGeom>
          <a:solidFill>
            <a:srgbClr val="F4EBE2"/>
          </a:solidFill>
          <a:ln w="19050"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dirty="0">
                <a:solidFill>
                  <a:srgbClr val="004A68"/>
                </a:solidFill>
              </a:rPr>
              <a:t>▶ 기타 센서 부품 ◀</a:t>
            </a:r>
            <a:endParaRPr lang="en-US" altLang="ko-KR" sz="1600" b="1" dirty="0">
              <a:solidFill>
                <a:srgbClr val="004A68"/>
              </a:solidFill>
            </a:endParaRPr>
          </a:p>
          <a:p>
            <a:pPr algn="just"/>
            <a:r>
              <a:rPr lang="en-US" altLang="ko-KR" sz="1600" b="1" dirty="0">
                <a:solidFill>
                  <a:srgbClr val="004A68"/>
                </a:solidFill>
              </a:rPr>
              <a:t>MS5540C(</a:t>
            </a:r>
            <a:r>
              <a:rPr lang="ko-KR" altLang="en-US" sz="1600" b="1" dirty="0">
                <a:solidFill>
                  <a:srgbClr val="004A68"/>
                </a:solidFill>
              </a:rPr>
              <a:t>수압 측정 센서</a:t>
            </a:r>
            <a:r>
              <a:rPr lang="en-US" altLang="ko-KR" sz="1600" b="1" dirty="0">
                <a:solidFill>
                  <a:srgbClr val="004A68"/>
                </a:solidFill>
              </a:rPr>
              <a:t>), DS18B20(</a:t>
            </a:r>
            <a:r>
              <a:rPr lang="ko-KR" altLang="en-US" sz="1600" b="1" dirty="0">
                <a:solidFill>
                  <a:srgbClr val="004A68"/>
                </a:solidFill>
              </a:rPr>
              <a:t>온도 측정 센서</a:t>
            </a:r>
            <a:r>
              <a:rPr lang="en-US" altLang="ko-KR" sz="1600" b="1" dirty="0">
                <a:solidFill>
                  <a:srgbClr val="004A68"/>
                </a:solidFill>
              </a:rPr>
              <a:t>), DM787(GPS </a:t>
            </a:r>
            <a:r>
              <a:rPr lang="ko-KR" altLang="en-US" sz="1600" b="1" dirty="0">
                <a:solidFill>
                  <a:srgbClr val="004A68"/>
                </a:solidFill>
              </a:rPr>
              <a:t>모듈</a:t>
            </a:r>
            <a:r>
              <a:rPr lang="en-US" altLang="ko-KR" sz="1600" b="1" dirty="0">
                <a:solidFill>
                  <a:srgbClr val="004A68"/>
                </a:solidFill>
              </a:rPr>
              <a:t>), RPI Camera V2(</a:t>
            </a:r>
            <a:r>
              <a:rPr lang="ko-KR" altLang="en-US" sz="1600" b="1" dirty="0">
                <a:solidFill>
                  <a:srgbClr val="004A68"/>
                </a:solidFill>
              </a:rPr>
              <a:t>카메라 모듈</a:t>
            </a:r>
            <a:r>
              <a:rPr lang="en-US" altLang="ko-KR" sz="1600" b="1" dirty="0">
                <a:solidFill>
                  <a:srgbClr val="004A68"/>
                </a:solidFill>
              </a:rPr>
              <a:t>)</a:t>
            </a:r>
            <a:endParaRPr lang="ko-KR" altLang="en-US" sz="1600" b="1" dirty="0">
              <a:solidFill>
                <a:srgbClr val="004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Ⅲ.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제작과정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IoT </a:t>
            </a: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기술을 활용한 스마트 통발</a:t>
            </a: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 (Smart Fish-trap Using IoT Technology)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모서리가 둥근 직사각형 79">
            <a:extLst>
              <a:ext uri="{FF2B5EF4-FFF2-40B4-BE49-F238E27FC236}">
                <a16:creationId xmlns:a16="http://schemas.microsoft.com/office/drawing/2014/main" id="{6034B4C5-973E-4F7B-BBB1-29F68197F41D}"/>
              </a:ext>
            </a:extLst>
          </p:cNvPr>
          <p:cNvSpPr/>
          <p:nvPr/>
        </p:nvSpPr>
        <p:spPr>
          <a:xfrm>
            <a:off x="550175" y="1440692"/>
            <a:ext cx="2998576" cy="420914"/>
          </a:xfrm>
          <a:prstGeom prst="roundRect">
            <a:avLst>
              <a:gd name="adj" fmla="val 50000"/>
            </a:avLst>
          </a:prstGeom>
          <a:solidFill>
            <a:srgbClr val="00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시작품 제작과정</a:t>
            </a:r>
          </a:p>
        </p:txBody>
      </p:sp>
      <p:pic>
        <p:nvPicPr>
          <p:cNvPr id="2" name="gps 테스트">
            <a:hlinkClick r:id="" action="ppaction://media"/>
            <a:extLst>
              <a:ext uri="{FF2B5EF4-FFF2-40B4-BE49-F238E27FC236}">
                <a16:creationId xmlns:a16="http://schemas.microsoft.com/office/drawing/2014/main" id="{AF16554A-3E16-4FB6-AD3A-0A5D4591E3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569" y="1996399"/>
            <a:ext cx="7057869" cy="3960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E395A-15D2-4953-AAEF-ACA54F6B19C7}"/>
              </a:ext>
            </a:extLst>
          </p:cNvPr>
          <p:cNvSpPr txBox="1"/>
          <p:nvPr/>
        </p:nvSpPr>
        <p:spPr>
          <a:xfrm>
            <a:off x="7805547" y="2420912"/>
            <a:ext cx="3234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4A68"/>
                </a:solidFill>
              </a:rPr>
              <a:t>GPS, </a:t>
            </a:r>
            <a:r>
              <a:rPr lang="ko-KR" altLang="en-US" sz="2000" b="1" dirty="0">
                <a:solidFill>
                  <a:srgbClr val="004A68"/>
                </a:solidFill>
              </a:rPr>
              <a:t>수온</a:t>
            </a:r>
            <a:r>
              <a:rPr lang="en-US" altLang="ko-KR" sz="2000" b="1" dirty="0">
                <a:solidFill>
                  <a:srgbClr val="004A68"/>
                </a:solidFill>
              </a:rPr>
              <a:t>, </a:t>
            </a:r>
            <a:r>
              <a:rPr lang="ko-KR" altLang="en-US" sz="2000" b="1" dirty="0">
                <a:solidFill>
                  <a:srgbClr val="004A68"/>
                </a:solidFill>
              </a:rPr>
              <a:t>수심 값</a:t>
            </a:r>
            <a:r>
              <a:rPr lang="en-US" altLang="ko-KR" sz="2000" b="1" dirty="0">
                <a:solidFill>
                  <a:srgbClr val="004A68"/>
                </a:solidFill>
              </a:rPr>
              <a:t> </a:t>
            </a:r>
            <a:r>
              <a:rPr lang="ko-KR" altLang="en-US" sz="2000" b="1" dirty="0">
                <a:solidFill>
                  <a:srgbClr val="004A68"/>
                </a:solidFill>
              </a:rPr>
              <a:t>전달</a:t>
            </a:r>
            <a:endParaRPr lang="en-US" altLang="ko-KR" sz="2000" b="1" dirty="0">
              <a:solidFill>
                <a:srgbClr val="004A68"/>
              </a:solidFill>
            </a:endParaRPr>
          </a:p>
          <a:p>
            <a:r>
              <a:rPr lang="ko-KR" altLang="en-US" sz="2000" b="1" dirty="0">
                <a:solidFill>
                  <a:srgbClr val="004A68"/>
                </a:solidFill>
              </a:rPr>
              <a:t>테스트 중인 모습</a:t>
            </a:r>
            <a:endParaRPr lang="en-US" altLang="ko-KR" sz="2000" b="1" dirty="0">
              <a:solidFill>
                <a:srgbClr val="004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7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3265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516</Words>
  <Application>Microsoft Office PowerPoint</Application>
  <PresentationFormat>와이드스크린</PresentationFormat>
  <Paragraphs>97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subin</cp:lastModifiedBy>
  <cp:revision>23</cp:revision>
  <dcterms:created xsi:type="dcterms:W3CDTF">2020-07-17T03:17:17Z</dcterms:created>
  <dcterms:modified xsi:type="dcterms:W3CDTF">2020-12-12T01:11:55Z</dcterms:modified>
</cp:coreProperties>
</file>